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5" r:id="rId1"/>
  </p:sldMasterIdLst>
  <p:sldIdLst>
    <p:sldId id="257" r:id="rId2"/>
    <p:sldId id="258" r:id="rId3"/>
    <p:sldId id="260" r:id="rId4"/>
    <p:sldId id="261" r:id="rId5"/>
    <p:sldId id="277" r:id="rId6"/>
    <p:sldId id="283" r:id="rId7"/>
    <p:sldId id="284" r:id="rId8"/>
    <p:sldId id="285" r:id="rId9"/>
    <p:sldId id="280" r:id="rId10"/>
    <p:sldId id="28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61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7B27-5EB2-4D62-AE41-16486129E164}" type="datetimeFigureOut">
              <a:rPr lang="ru-RU" smtClean="0"/>
              <a:pPr/>
              <a:t>24.01.2021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F88D-96C6-4A70-B3D9-04945742C5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7B27-5EB2-4D62-AE41-16486129E164}" type="datetimeFigureOut">
              <a:rPr lang="ru-RU" smtClean="0"/>
              <a:pPr/>
              <a:t>24.01.2021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F88D-96C6-4A70-B3D9-04945742C5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7B27-5EB2-4D62-AE41-16486129E164}" type="datetimeFigureOut">
              <a:rPr lang="ru-RU" smtClean="0"/>
              <a:pPr/>
              <a:t>24.01.2021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F88D-96C6-4A70-B3D9-04945742C5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7B27-5EB2-4D62-AE41-16486129E164}" type="datetimeFigureOut">
              <a:rPr lang="ru-RU" smtClean="0"/>
              <a:pPr/>
              <a:t>24.01.2021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F88D-96C6-4A70-B3D9-04945742C5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7B27-5EB2-4D62-AE41-16486129E164}" type="datetimeFigureOut">
              <a:rPr lang="ru-RU" smtClean="0"/>
              <a:pPr/>
              <a:t>24.01.2021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F88D-96C6-4A70-B3D9-04945742C5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7B27-5EB2-4D62-AE41-16486129E164}" type="datetimeFigureOut">
              <a:rPr lang="ru-RU" smtClean="0"/>
              <a:pPr/>
              <a:t>24.01.2021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F88D-96C6-4A70-B3D9-04945742C5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7B27-5EB2-4D62-AE41-16486129E164}" type="datetimeFigureOut">
              <a:rPr lang="ru-RU" smtClean="0"/>
              <a:pPr/>
              <a:t>24.01.2021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F88D-96C6-4A70-B3D9-04945742C5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7B27-5EB2-4D62-AE41-16486129E164}" type="datetimeFigureOut">
              <a:rPr lang="ru-RU" smtClean="0"/>
              <a:pPr/>
              <a:t>24.01.2021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F88D-96C6-4A70-B3D9-04945742C5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7B27-5EB2-4D62-AE41-16486129E164}" type="datetimeFigureOut">
              <a:rPr lang="ru-RU" smtClean="0"/>
              <a:pPr/>
              <a:t>24.01.2021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F88D-96C6-4A70-B3D9-04945742C5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7B27-5EB2-4D62-AE41-16486129E164}" type="datetimeFigureOut">
              <a:rPr lang="ru-RU" smtClean="0"/>
              <a:pPr/>
              <a:t>24.01.2021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8F88D-96C6-4A70-B3D9-04945742C5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7B27-5EB2-4D62-AE41-16486129E164}" type="datetimeFigureOut">
              <a:rPr lang="ru-RU" smtClean="0"/>
              <a:pPr/>
              <a:t>24.01.2021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AE18F88D-96C6-4A70-B3D9-04945742C55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AC7B27-5EB2-4D62-AE41-16486129E164}" type="datetimeFigureOut">
              <a:rPr lang="ru-RU" smtClean="0"/>
              <a:pPr/>
              <a:t>24.01.2021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18F88D-96C6-4A70-B3D9-04945742C55B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4" r:id="rId9"/>
    <p:sldLayoutId id="2147484065" r:id="rId10"/>
    <p:sldLayoutId id="214748406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5754" y="787791"/>
            <a:ext cx="10114671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КРАТКАЯ ПРЕЗЕНТАЦИЯ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АДАПТИРОВАННОЙ ОБРАЗОВАТЕЛЬНОЙ ПРОГРАММЫ 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ДОШКОЛЬНОГО ОБРАЗОВАНИЯ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ДЛЯ ДОШКОЛЬНИКОВ </a:t>
            </a:r>
            <a:endParaRPr lang="ru-RU" sz="2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С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ТЯЖЕЛЫМИ НАРУШЕНИЯМИ РЕЧИ </a:t>
            </a:r>
            <a:endParaRPr lang="ru-RU" sz="2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МУНИЦИПАЛЬНОГО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БЮДЖЕТНОГО ДОШКОЛЬНОГО ОБРАЗОВАТЕЛЬНОГО УЧРЕЖДЕНИЯ  г. МУРМАНСКА №131</a:t>
            </a:r>
          </a:p>
          <a:p>
            <a:pPr algn="ctr">
              <a:lnSpc>
                <a:spcPct val="150000"/>
              </a:lnSpc>
            </a:pPr>
            <a:endParaRPr lang="ru-RU" sz="2400" b="1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 descr="D:\старший воспитатель\технологии\children-and-many-colorful-balloons-vecto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8389" y="3790101"/>
            <a:ext cx="5233180" cy="288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353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1408" y="464306"/>
            <a:ext cx="10989851" cy="7547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Формы взаимодействия детского сада и семьи:</a:t>
            </a:r>
            <a:endParaRPr lang="ru-RU" sz="1600" dirty="0" smtClean="0">
              <a:solidFill>
                <a:schemeClr val="tx2"/>
              </a:solidFill>
            </a:endParaRPr>
          </a:p>
          <a:p>
            <a:r>
              <a:rPr lang="ru-RU" sz="1600" b="1" i="1" dirty="0" smtClean="0">
                <a:solidFill>
                  <a:schemeClr val="tx2"/>
                </a:solidFill>
              </a:rPr>
              <a:t>Информационные формы взаимодействия с родителями</a:t>
            </a:r>
            <a:r>
              <a:rPr lang="ru-RU" sz="1600" b="1" i="1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r>
              <a:rPr lang="ru-RU" sz="1600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ru-RU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ru-RU" sz="1600" i="1" dirty="0" smtClean="0">
                <a:solidFill>
                  <a:schemeClr val="accent2"/>
                </a:solidFill>
              </a:rPr>
              <a:t>Социологические срезы, опросы ,анкеты диагностики, патронаж,</a:t>
            </a:r>
            <a:endParaRPr lang="ru-RU" sz="1600" dirty="0" smtClean="0">
              <a:solidFill>
                <a:schemeClr val="accent2"/>
              </a:solidFill>
            </a:endParaRPr>
          </a:p>
          <a:p>
            <a:pPr lvl="0"/>
            <a:r>
              <a:rPr lang="ru-RU" sz="1600" i="1" dirty="0" smtClean="0">
                <a:solidFill>
                  <a:schemeClr val="accent2"/>
                </a:solidFill>
              </a:rPr>
              <a:t>Почтовые ящики, педагогические блокноты,</a:t>
            </a:r>
            <a:endParaRPr lang="ru-RU" sz="1600" dirty="0" smtClean="0">
              <a:solidFill>
                <a:schemeClr val="accent2"/>
              </a:solidFill>
            </a:endParaRPr>
          </a:p>
          <a:p>
            <a:pPr lvl="0"/>
            <a:r>
              <a:rPr lang="ru-RU" sz="1600" i="1" dirty="0" smtClean="0">
                <a:solidFill>
                  <a:schemeClr val="accent2"/>
                </a:solidFill>
              </a:rPr>
              <a:t>Газеты, журналы, листовки, памятки, письменные консультации, информационные проспекты, дни открытых дверей, информационные листы, бюллетени, шпаргалки для родителей, информационные корзины.</a:t>
            </a:r>
          </a:p>
          <a:p>
            <a:pPr lvl="0"/>
            <a:endParaRPr lang="ru-RU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1600" b="1" i="1" dirty="0" smtClean="0">
                <a:solidFill>
                  <a:schemeClr val="tx2"/>
                </a:solidFill>
              </a:rPr>
              <a:t>Познавательные формы взаимодействия с родителями</a:t>
            </a:r>
            <a:r>
              <a:rPr lang="ru-RU" sz="1600" b="1" i="1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r>
              <a:rPr lang="ru-RU" sz="1600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ru-RU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1600" i="1" dirty="0" smtClean="0">
                <a:solidFill>
                  <a:schemeClr val="accent2"/>
                </a:solidFill>
              </a:rPr>
              <a:t>Лекции, мини- лектории,</a:t>
            </a:r>
            <a:endParaRPr lang="ru-RU" sz="1600" dirty="0" smtClean="0">
              <a:solidFill>
                <a:schemeClr val="accent2"/>
              </a:solidFill>
            </a:endParaRPr>
          </a:p>
          <a:p>
            <a:pPr lvl="0"/>
            <a:r>
              <a:rPr lang="ru-RU" sz="1600" i="1" dirty="0" smtClean="0">
                <a:solidFill>
                  <a:schemeClr val="accent2"/>
                </a:solidFill>
              </a:rPr>
              <a:t>Семинары-практикумы, тренинги, деловые игры,</a:t>
            </a:r>
            <a:endParaRPr lang="ru-RU" sz="1600" dirty="0" smtClean="0">
              <a:solidFill>
                <a:schemeClr val="accent2"/>
              </a:solidFill>
            </a:endParaRPr>
          </a:p>
          <a:p>
            <a:pPr lvl="0"/>
            <a:r>
              <a:rPr lang="ru-RU" sz="1600" i="1" dirty="0" smtClean="0">
                <a:solidFill>
                  <a:schemeClr val="accent2"/>
                </a:solidFill>
              </a:rPr>
              <a:t>Собрания, конференции, брифинги, консилиум, презентации, беседы, </a:t>
            </a:r>
            <a:endParaRPr lang="ru-RU" sz="1600" dirty="0" smtClean="0">
              <a:solidFill>
                <a:schemeClr val="accent2"/>
              </a:solidFill>
            </a:endParaRPr>
          </a:p>
          <a:p>
            <a:pPr lvl="0"/>
            <a:r>
              <a:rPr lang="ru-RU" sz="1600" i="1" dirty="0" smtClean="0">
                <a:solidFill>
                  <a:schemeClr val="accent2"/>
                </a:solidFill>
              </a:rPr>
              <a:t>Педагогические кафе, педагогические копилки, мастер-классы, аукционы секретов семейного воспитания, круглые столы, </a:t>
            </a:r>
            <a:r>
              <a:rPr lang="ru-RU" sz="1600" i="1" dirty="0" err="1" smtClean="0">
                <a:solidFill>
                  <a:schemeClr val="accent2"/>
                </a:solidFill>
              </a:rPr>
              <a:t>портфолио</a:t>
            </a:r>
            <a:r>
              <a:rPr lang="ru-RU" sz="1600" i="1" dirty="0" smtClean="0">
                <a:solidFill>
                  <a:schemeClr val="accent2"/>
                </a:solidFill>
              </a:rPr>
              <a:t> семейного успеха</a:t>
            </a:r>
            <a:endParaRPr lang="ru-RU" sz="1600" dirty="0" smtClean="0">
              <a:solidFill>
                <a:schemeClr val="accent2"/>
              </a:solidFill>
            </a:endParaRPr>
          </a:p>
          <a:p>
            <a:pPr lvl="0"/>
            <a:r>
              <a:rPr lang="ru-RU" sz="1600" i="1" dirty="0" err="1" smtClean="0">
                <a:solidFill>
                  <a:schemeClr val="accent2"/>
                </a:solidFill>
              </a:rPr>
              <a:t>Коучинг</a:t>
            </a:r>
            <a:r>
              <a:rPr lang="ru-RU" sz="1600" i="1" dirty="0" smtClean="0">
                <a:solidFill>
                  <a:schemeClr val="accent2"/>
                </a:solidFill>
              </a:rPr>
              <a:t>, дни добрых дел, гости группы, познавательные </a:t>
            </a:r>
            <a:r>
              <a:rPr lang="ru-RU" sz="1600" i="1" dirty="0" err="1" smtClean="0">
                <a:solidFill>
                  <a:schemeClr val="accent2"/>
                </a:solidFill>
              </a:rPr>
              <a:t>квесты</a:t>
            </a:r>
            <a:r>
              <a:rPr lang="ru-RU" sz="1600" i="1" dirty="0" smtClean="0">
                <a:solidFill>
                  <a:schemeClr val="accent2"/>
                </a:solidFill>
              </a:rPr>
              <a:t>,</a:t>
            </a:r>
            <a:endParaRPr lang="ru-RU" sz="1600" dirty="0" smtClean="0">
              <a:solidFill>
                <a:schemeClr val="accent2"/>
              </a:solidFill>
            </a:endParaRPr>
          </a:p>
          <a:p>
            <a:pPr lvl="0"/>
            <a:r>
              <a:rPr lang="ru-RU" sz="1600" i="1" dirty="0" smtClean="0">
                <a:solidFill>
                  <a:schemeClr val="accent2"/>
                </a:solidFill>
              </a:rPr>
              <a:t>Совместные занятия,  познавательно- интеллектуальные игры(</a:t>
            </a:r>
            <a:r>
              <a:rPr lang="ru-RU" sz="1600" i="1" dirty="0" err="1" smtClean="0">
                <a:solidFill>
                  <a:schemeClr val="accent2"/>
                </a:solidFill>
              </a:rPr>
              <a:t>Н-Р:Что?Где?Когда</a:t>
            </a:r>
            <a:r>
              <a:rPr lang="ru-RU" sz="1600" i="1" dirty="0" smtClean="0">
                <a:solidFill>
                  <a:schemeClr val="accent2"/>
                </a:solidFill>
              </a:rPr>
              <a:t>), проектная деятельность</a:t>
            </a:r>
            <a:endParaRPr lang="ru-RU" sz="1600" dirty="0" smtClean="0">
              <a:solidFill>
                <a:schemeClr val="accent2"/>
              </a:solidFill>
            </a:endParaRPr>
          </a:p>
          <a:p>
            <a:r>
              <a:rPr lang="ru-RU" sz="1600" b="1" i="1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endParaRPr lang="ru-RU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1600" b="1" i="1" dirty="0" err="1" smtClean="0">
                <a:solidFill>
                  <a:schemeClr val="tx2"/>
                </a:solidFill>
              </a:rPr>
              <a:t>Досуговые</a:t>
            </a:r>
            <a:r>
              <a:rPr lang="ru-RU" sz="1600" b="1" i="1" dirty="0" smtClean="0">
                <a:solidFill>
                  <a:schemeClr val="tx2"/>
                </a:solidFill>
              </a:rPr>
              <a:t> формы взаимодействия с родителями:</a:t>
            </a:r>
            <a:r>
              <a:rPr lang="ru-RU" sz="1600" i="1" dirty="0" smtClean="0">
                <a:solidFill>
                  <a:schemeClr val="tx2"/>
                </a:solidFill>
              </a:rPr>
              <a:t> </a:t>
            </a:r>
            <a:endParaRPr lang="ru-RU" sz="1600" dirty="0" smtClean="0">
              <a:solidFill>
                <a:schemeClr val="tx2"/>
              </a:solidFill>
            </a:endParaRPr>
          </a:p>
          <a:p>
            <a:pPr lvl="0"/>
            <a:r>
              <a:rPr lang="ru-RU" sz="1600" i="1" dirty="0" smtClean="0">
                <a:solidFill>
                  <a:schemeClr val="accent2"/>
                </a:solidFill>
              </a:rPr>
              <a:t>Праздники, </a:t>
            </a:r>
            <a:endParaRPr lang="ru-RU" sz="1600" dirty="0" smtClean="0">
              <a:solidFill>
                <a:schemeClr val="accent2"/>
              </a:solidFill>
            </a:endParaRPr>
          </a:p>
          <a:p>
            <a:pPr lvl="0"/>
            <a:r>
              <a:rPr lang="ru-RU" sz="1600" i="1" dirty="0" smtClean="0">
                <a:solidFill>
                  <a:schemeClr val="accent2"/>
                </a:solidFill>
              </a:rPr>
              <a:t>Концерты, </a:t>
            </a:r>
            <a:endParaRPr lang="ru-RU" sz="1600" dirty="0" smtClean="0">
              <a:solidFill>
                <a:schemeClr val="accent2"/>
              </a:solidFill>
            </a:endParaRPr>
          </a:p>
          <a:p>
            <a:pPr lvl="0"/>
            <a:r>
              <a:rPr lang="ru-RU" sz="1600" i="1" dirty="0" smtClean="0">
                <a:solidFill>
                  <a:schemeClr val="accent2"/>
                </a:solidFill>
              </a:rPr>
              <a:t>Конкурсы, соревнования</a:t>
            </a:r>
            <a:endParaRPr lang="ru-RU" sz="1600" dirty="0" smtClean="0">
              <a:solidFill>
                <a:schemeClr val="accent2"/>
              </a:solidFill>
            </a:endParaRPr>
          </a:p>
          <a:p>
            <a:pPr lvl="0"/>
            <a:r>
              <a:rPr lang="ru-RU" sz="1600" i="1" dirty="0" smtClean="0">
                <a:solidFill>
                  <a:schemeClr val="accent2"/>
                </a:solidFill>
              </a:rPr>
              <a:t>Пробеги, экскурсии, походы</a:t>
            </a:r>
            <a:endParaRPr lang="ru-RU" sz="1600" dirty="0" smtClean="0">
              <a:solidFill>
                <a:schemeClr val="accent2"/>
              </a:solidFill>
            </a:endParaRPr>
          </a:p>
          <a:p>
            <a:pPr lvl="0"/>
            <a:r>
              <a:rPr lang="ru-RU" sz="1600" i="1" dirty="0" smtClean="0">
                <a:solidFill>
                  <a:schemeClr val="accent2"/>
                </a:solidFill>
              </a:rPr>
              <a:t>Выставки работ родителей и детей, семейные вернисажи</a:t>
            </a:r>
            <a:endParaRPr lang="ru-RU" sz="1600" dirty="0" smtClean="0">
              <a:solidFill>
                <a:schemeClr val="accent2"/>
              </a:solidFill>
            </a:endParaRPr>
          </a:p>
          <a:p>
            <a:pPr lvl="0"/>
            <a:r>
              <a:rPr lang="ru-RU" sz="1600" i="1" dirty="0" smtClean="0">
                <a:solidFill>
                  <a:schemeClr val="accent2"/>
                </a:solidFill>
              </a:rPr>
              <a:t>Музыкальные и литературные салоны</a:t>
            </a:r>
            <a:endParaRPr lang="ru-RU" sz="1600" dirty="0" smtClean="0">
              <a:solidFill>
                <a:schemeClr val="accent2"/>
              </a:solidFill>
            </a:endParaRPr>
          </a:p>
          <a:p>
            <a:pPr indent="252095" algn="just"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endParaRPr lang="ru-RU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11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2033" y="576775"/>
            <a:ext cx="11465167" cy="9288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Программа разработана в соответствии с нормативными документами:</a:t>
            </a:r>
          </a:p>
          <a:p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ru-RU" sz="2000" b="1" dirty="0" smtClean="0">
                <a:solidFill>
                  <a:schemeClr val="accent2"/>
                </a:solidFill>
                <a:cs typeface="Times New Roman" pitchFamily="18" charset="0"/>
              </a:rPr>
              <a:t>Адаптированная  образовательная программа дошкольного образования муниципального бюджетного дошкольного образовательного учреждения №131 г. Мурманска для детей с тяжелыми нарушениями речи разработана на основе:</a:t>
            </a: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chemeClr val="accent2"/>
                </a:solidFill>
                <a:cs typeface="Times New Roman" pitchFamily="18" charset="0"/>
              </a:rPr>
              <a:t>Федерального закона «Об образовании в Российской Федерации»</a:t>
            </a:r>
          </a:p>
          <a:p>
            <a:pPr algn="just"/>
            <a:r>
              <a:rPr lang="ru-RU" sz="2000" b="1" dirty="0" smtClean="0">
                <a:solidFill>
                  <a:schemeClr val="accent2"/>
                </a:solidFill>
                <a:cs typeface="Times New Roman" pitchFamily="18" charset="0"/>
              </a:rPr>
              <a:t> от 29 декабря 2012г. №273-ФЗ;</a:t>
            </a:r>
          </a:p>
          <a:p>
            <a:pPr algn="just"/>
            <a:r>
              <a:rPr lang="ru-RU" sz="2000" b="1" dirty="0" smtClean="0">
                <a:solidFill>
                  <a:schemeClr val="accent2"/>
                </a:solidFill>
                <a:cs typeface="Times New Roman" pitchFamily="18" charset="0"/>
              </a:rPr>
              <a:t>- Конвенции о правах ребёнка ООН;</a:t>
            </a:r>
          </a:p>
          <a:p>
            <a:r>
              <a:rPr lang="ru-RU" sz="2000" b="1" dirty="0" smtClean="0">
                <a:solidFill>
                  <a:schemeClr val="accent2"/>
                </a:solidFill>
                <a:cs typeface="Times New Roman" pitchFamily="18" charset="0"/>
              </a:rPr>
              <a:t>- СП 2.4.3648-20 Санитарно-эпидемиологические требования к организациям воспитания и обучения, отдыха и оздоровления детей и молодежи</a:t>
            </a:r>
          </a:p>
          <a:p>
            <a:r>
              <a:rPr lang="ru-RU" sz="2000" b="1" dirty="0" smtClean="0">
                <a:solidFill>
                  <a:schemeClr val="accent2"/>
                </a:solidFill>
                <a:cs typeface="Times New Roman" pitchFamily="18" charset="0"/>
              </a:rPr>
              <a:t> (Постановление от 28 сентября 2020 г.№28 «Об утверждении санитарных правил СП 2.4.3648-20 «Санитарно-эпидемиологические требования к организациям воспитания и обучения, отдыха и оздоровления детей и молодежи»).</a:t>
            </a:r>
          </a:p>
          <a:p>
            <a:pPr algn="just"/>
            <a:endParaRPr lang="ru-RU" sz="2000" b="1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accent2"/>
                </a:solidFill>
                <a:cs typeface="Times New Roman" pitchFamily="18" charset="0"/>
              </a:rPr>
              <a:t>- Федерального  государственного  образовательного  стандарта  дошкольного образования (приказ Министерства образования и науки РФ от 17 октября 2013 г. №1155);</a:t>
            </a: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chemeClr val="accent2"/>
                </a:solidFill>
                <a:cs typeface="Times New Roman" pitchFamily="18" charset="0"/>
              </a:rPr>
              <a:t>Примерная адаптированная основная образовательная программа для детей с тяжелыми нарушениями речи (общим недоразвитием речи) с 3 до 7 лет Н. В. </a:t>
            </a:r>
            <a:r>
              <a:rPr lang="ru-RU" sz="2000" b="1" dirty="0" err="1" smtClean="0">
                <a:solidFill>
                  <a:schemeClr val="accent2"/>
                </a:solidFill>
                <a:cs typeface="Times New Roman" pitchFamily="18" charset="0"/>
              </a:rPr>
              <a:t>Нищевой</a:t>
            </a:r>
            <a:r>
              <a:rPr lang="ru-RU" sz="2000" b="1" dirty="0" smtClean="0">
                <a:solidFill>
                  <a:schemeClr val="accent2"/>
                </a:solidFill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endParaRPr lang="ru-RU" dirty="0" smtClean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1947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7" name="Picture 7" descr="https://image.freepik.com/free-vector/balloon-air-hot-flying-in-the-sky_24877-11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2708" y="777241"/>
            <a:ext cx="3812344" cy="3812344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450166" y="562709"/>
            <a:ext cx="11241093" cy="873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tx2"/>
                </a:solidFill>
                <a:cs typeface="Times New Roman" pitchFamily="18" charset="0"/>
              </a:rPr>
              <a:t>Настоящая программа носит коррекционно-развивающий характер. </a:t>
            </a:r>
          </a:p>
          <a:p>
            <a:pPr algn="just"/>
            <a:r>
              <a:rPr lang="ru-RU" b="1" dirty="0" smtClean="0">
                <a:solidFill>
                  <a:schemeClr val="tx2"/>
                </a:solidFill>
                <a:cs typeface="Times New Roman" pitchFamily="18" charset="0"/>
              </a:rPr>
              <a:t>Она предназначена для освоения детьми  5-7 лет</a:t>
            </a:r>
          </a:p>
          <a:p>
            <a:pPr algn="just"/>
            <a:r>
              <a:rPr lang="ru-RU" b="1" dirty="0" smtClean="0">
                <a:solidFill>
                  <a:schemeClr val="tx2"/>
                </a:solidFill>
                <a:cs typeface="Times New Roman" pitchFamily="18" charset="0"/>
              </a:rPr>
              <a:t> (с </a:t>
            </a:r>
            <a:r>
              <a:rPr lang="en-US" b="1" dirty="0" smtClean="0">
                <a:solidFill>
                  <a:schemeClr val="tx2"/>
                </a:solidFill>
                <a:cs typeface="Times New Roman" pitchFamily="18" charset="0"/>
              </a:rPr>
              <a:t>I</a:t>
            </a:r>
            <a:r>
              <a:rPr lang="ru-RU" b="1" dirty="0" smtClean="0">
                <a:solidFill>
                  <a:schemeClr val="tx2"/>
                </a:solidFill>
                <a:cs typeface="Times New Roman" pitchFamily="18" charset="0"/>
              </a:rPr>
              <a:t> уровнем, со </a:t>
            </a:r>
            <a:r>
              <a:rPr lang="en-US" b="1" dirty="0" smtClean="0">
                <a:solidFill>
                  <a:schemeClr val="tx2"/>
                </a:solidFill>
                <a:cs typeface="Times New Roman" pitchFamily="18" charset="0"/>
              </a:rPr>
              <a:t>II</a:t>
            </a:r>
            <a:r>
              <a:rPr lang="ru-RU" b="1" dirty="0" smtClean="0">
                <a:solidFill>
                  <a:schemeClr val="tx2"/>
                </a:solidFill>
                <a:cs typeface="Times New Roman" pitchFamily="18" charset="0"/>
              </a:rPr>
              <a:t> уровнем, с </a:t>
            </a:r>
            <a:r>
              <a:rPr lang="en-US" b="1" dirty="0" smtClean="0">
                <a:solidFill>
                  <a:schemeClr val="tx2"/>
                </a:solidFill>
                <a:cs typeface="Times New Roman" pitchFamily="18" charset="0"/>
              </a:rPr>
              <a:t>III</a:t>
            </a:r>
            <a:r>
              <a:rPr lang="ru-RU" b="1" dirty="0" smtClean="0">
                <a:solidFill>
                  <a:schemeClr val="tx2"/>
                </a:solidFill>
                <a:cs typeface="Times New Roman" pitchFamily="18" charset="0"/>
              </a:rPr>
              <a:t> уровнем,</a:t>
            </a:r>
            <a:r>
              <a:rPr lang="en-US" b="1" dirty="0" smtClean="0">
                <a:solidFill>
                  <a:schemeClr val="tx2"/>
                </a:solidFill>
                <a:cs typeface="Times New Roman" pitchFamily="18" charset="0"/>
              </a:rPr>
              <a:t> IV </a:t>
            </a:r>
            <a:r>
              <a:rPr lang="ru-RU" b="1" dirty="0" smtClean="0">
                <a:solidFill>
                  <a:schemeClr val="tx2"/>
                </a:solidFill>
                <a:cs typeface="Times New Roman" pitchFamily="18" charset="0"/>
              </a:rPr>
              <a:t>уровнем речевого развития при общем</a:t>
            </a:r>
          </a:p>
          <a:p>
            <a:pPr algn="just"/>
            <a:r>
              <a:rPr lang="ru-RU" b="1" dirty="0" smtClean="0">
                <a:solidFill>
                  <a:schemeClr val="tx2"/>
                </a:solidFill>
                <a:cs typeface="Times New Roman" pitchFamily="18" charset="0"/>
              </a:rPr>
              <a:t> недоразвитии речи).</a:t>
            </a:r>
          </a:p>
          <a:p>
            <a:pPr algn="just"/>
            <a:r>
              <a:rPr lang="ru-RU" dirty="0" smtClean="0">
                <a:solidFill>
                  <a:schemeClr val="accent2"/>
                </a:solidFill>
                <a:cs typeface="Times New Roman" pitchFamily="18" charset="0"/>
              </a:rPr>
              <a:t>Программа реализуется на государственном языке Российской Федерации. </a:t>
            </a:r>
          </a:p>
          <a:p>
            <a:pPr algn="just"/>
            <a:r>
              <a:rPr lang="ru-RU" dirty="0" smtClean="0">
                <a:solidFill>
                  <a:schemeClr val="accent2"/>
                </a:solidFill>
                <a:cs typeface="Times New Roman" pitchFamily="18" charset="0"/>
              </a:rPr>
              <a:t>Срок реализации Программы 2 года</a:t>
            </a:r>
            <a:r>
              <a:rPr lang="ru-RU" dirty="0" smtClean="0">
                <a:solidFill>
                  <a:schemeClr val="tx2"/>
                </a:solidFill>
                <a:cs typeface="Times New Roman" pitchFamily="18" charset="0"/>
              </a:rPr>
              <a:t>.</a:t>
            </a:r>
            <a:endParaRPr lang="ru-RU" b="1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 lvl="1" algn="just"/>
            <a:r>
              <a:rPr lang="ru-RU" b="1" dirty="0" smtClean="0">
                <a:solidFill>
                  <a:schemeClr val="tx2"/>
                </a:solidFill>
                <a:cs typeface="Times New Roman" pitchFamily="18" charset="0"/>
              </a:rPr>
              <a:t>   Принципы и подходы к реализации программы.</a:t>
            </a:r>
            <a:endParaRPr lang="ru-RU" sz="1600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 algn="just"/>
            <a:r>
              <a:rPr lang="ru-RU" b="1" i="1" dirty="0" smtClean="0">
                <a:solidFill>
                  <a:schemeClr val="accent2"/>
                </a:solidFill>
                <a:cs typeface="Times New Roman" pitchFamily="18" charset="0"/>
              </a:rPr>
              <a:t>     Теоретической основой программы стали:</a:t>
            </a:r>
            <a:endParaRPr lang="ru-RU" sz="1600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2"/>
                </a:solidFill>
                <a:cs typeface="Times New Roman" pitchFamily="18" charset="0"/>
              </a:rPr>
              <a:t>Концепция о соотношении первичных и вторичных нарушений </a:t>
            </a:r>
          </a:p>
          <a:p>
            <a:pPr lvl="0" algn="just"/>
            <a:r>
              <a:rPr lang="ru-RU" dirty="0" smtClean="0">
                <a:solidFill>
                  <a:schemeClr val="accent2"/>
                </a:solidFill>
                <a:cs typeface="Times New Roman" pitchFamily="18" charset="0"/>
              </a:rPr>
              <a:t>(Л.С. </a:t>
            </a:r>
            <a:r>
              <a:rPr lang="ru-RU" dirty="0" err="1" smtClean="0">
                <a:solidFill>
                  <a:schemeClr val="accent2"/>
                </a:solidFill>
                <a:cs typeface="Times New Roman" pitchFamily="18" charset="0"/>
              </a:rPr>
              <a:t>Выготский</a:t>
            </a:r>
            <a:r>
              <a:rPr lang="ru-RU" dirty="0" smtClean="0">
                <a:solidFill>
                  <a:schemeClr val="accent2"/>
                </a:solidFill>
                <a:cs typeface="Times New Roman" pitchFamily="18" charset="0"/>
              </a:rPr>
              <a:t>);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2"/>
                </a:solidFill>
                <a:cs typeface="Times New Roman" pitchFamily="18" charset="0"/>
              </a:rPr>
              <a:t>Учение об общих и специфических закономерностях развития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2"/>
                </a:solidFill>
                <a:cs typeface="Times New Roman" pitchFamily="18" charset="0"/>
              </a:rPr>
              <a:t>аномальных детей (Л.С. </a:t>
            </a:r>
            <a:r>
              <a:rPr lang="ru-RU" dirty="0" err="1" smtClean="0">
                <a:solidFill>
                  <a:schemeClr val="accent2"/>
                </a:solidFill>
                <a:cs typeface="Times New Roman" pitchFamily="18" charset="0"/>
              </a:rPr>
              <a:t>Выготский</a:t>
            </a:r>
            <a:r>
              <a:rPr lang="ru-RU" dirty="0" smtClean="0">
                <a:solidFill>
                  <a:schemeClr val="accent2"/>
                </a:solidFill>
                <a:cs typeface="Times New Roman" pitchFamily="18" charset="0"/>
              </a:rPr>
              <a:t>, Н.Н. </a:t>
            </a:r>
            <a:r>
              <a:rPr lang="ru-RU" dirty="0" err="1" smtClean="0">
                <a:solidFill>
                  <a:schemeClr val="accent2"/>
                </a:solidFill>
                <a:cs typeface="Times New Roman" pitchFamily="18" charset="0"/>
              </a:rPr>
              <a:t>Малофеев</a:t>
            </a:r>
            <a:r>
              <a:rPr lang="ru-RU" dirty="0" smtClean="0">
                <a:solidFill>
                  <a:schemeClr val="accent2"/>
                </a:solidFill>
                <a:cs typeface="Times New Roman" pitchFamily="18" charset="0"/>
              </a:rPr>
              <a:t>);</a:t>
            </a:r>
            <a:endParaRPr lang="ru-RU" sz="1600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2"/>
                </a:solidFill>
                <a:cs typeface="Times New Roman" pitchFamily="18" charset="0"/>
              </a:rPr>
              <a:t>Концепция о соотношении мышления и речи </a:t>
            </a:r>
          </a:p>
          <a:p>
            <a:pPr lvl="0" algn="just"/>
            <a:r>
              <a:rPr lang="ru-RU" dirty="0" smtClean="0">
                <a:solidFill>
                  <a:schemeClr val="accent2"/>
                </a:solidFill>
                <a:cs typeface="Times New Roman" pitchFamily="18" charset="0"/>
              </a:rPr>
              <a:t>(Л.С. </a:t>
            </a:r>
            <a:r>
              <a:rPr lang="ru-RU" dirty="0" err="1" smtClean="0">
                <a:solidFill>
                  <a:schemeClr val="accent2"/>
                </a:solidFill>
                <a:cs typeface="Times New Roman" pitchFamily="18" charset="0"/>
              </a:rPr>
              <a:t>Выготский</a:t>
            </a:r>
            <a:r>
              <a:rPr lang="ru-RU" dirty="0" smtClean="0">
                <a:solidFill>
                  <a:schemeClr val="accent2"/>
                </a:solidFill>
                <a:cs typeface="Times New Roman" pitchFamily="18" charset="0"/>
              </a:rPr>
              <a:t>, А.А. Леонтьев, А.Р. </a:t>
            </a:r>
            <a:r>
              <a:rPr lang="ru-RU" dirty="0" err="1" smtClean="0">
                <a:solidFill>
                  <a:schemeClr val="accent2"/>
                </a:solidFill>
                <a:cs typeface="Times New Roman" pitchFamily="18" charset="0"/>
              </a:rPr>
              <a:t>Лурия</a:t>
            </a:r>
            <a:r>
              <a:rPr lang="ru-RU" dirty="0" smtClean="0">
                <a:solidFill>
                  <a:schemeClr val="accent2"/>
                </a:solidFill>
                <a:cs typeface="Times New Roman" pitchFamily="18" charset="0"/>
              </a:rPr>
              <a:t>, Ж. Пиаже и др.);</a:t>
            </a:r>
            <a:endParaRPr lang="ru-RU" sz="1600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2"/>
                </a:solidFill>
                <a:cs typeface="Times New Roman" pitchFamily="18" charset="0"/>
              </a:rPr>
              <a:t>Концепция о целостности языка как системы и роли речи </a:t>
            </a:r>
          </a:p>
          <a:p>
            <a:pPr lvl="0" algn="just"/>
            <a:r>
              <a:rPr lang="ru-RU" dirty="0" smtClean="0">
                <a:solidFill>
                  <a:schemeClr val="accent2"/>
                </a:solidFill>
                <a:cs typeface="Times New Roman" pitchFamily="18" charset="0"/>
              </a:rPr>
              <a:t>в психическом развитии ребенка (В.М. Солнцев);</a:t>
            </a:r>
            <a:endParaRPr lang="ru-RU" sz="1600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2"/>
                </a:solidFill>
                <a:cs typeface="Times New Roman" pitchFamily="18" charset="0"/>
              </a:rPr>
              <a:t>Концепция в соотношении элементарных и высших психических функций в процессе развития ребенка (Л.С. </a:t>
            </a:r>
            <a:r>
              <a:rPr lang="ru-RU" dirty="0" err="1" smtClean="0">
                <a:solidFill>
                  <a:schemeClr val="accent2"/>
                </a:solidFill>
                <a:cs typeface="Times New Roman" pitchFamily="18" charset="0"/>
              </a:rPr>
              <a:t>Выготский</a:t>
            </a:r>
            <a:r>
              <a:rPr lang="ru-RU" dirty="0" smtClean="0">
                <a:solidFill>
                  <a:schemeClr val="accent2"/>
                </a:solidFill>
                <a:cs typeface="Times New Roman" pitchFamily="18" charset="0"/>
              </a:rPr>
              <a:t>, А.Р. </a:t>
            </a:r>
            <a:r>
              <a:rPr lang="ru-RU" dirty="0" err="1" smtClean="0">
                <a:solidFill>
                  <a:schemeClr val="accent2"/>
                </a:solidFill>
                <a:cs typeface="Times New Roman" pitchFamily="18" charset="0"/>
              </a:rPr>
              <a:t>Лурия</a:t>
            </a:r>
            <a:r>
              <a:rPr lang="ru-RU" dirty="0" smtClean="0">
                <a:solidFill>
                  <a:schemeClr val="accent2"/>
                </a:solidFill>
                <a:cs typeface="Times New Roman" pitchFamily="18" charset="0"/>
              </a:rPr>
              <a:t>);</a:t>
            </a:r>
            <a:endParaRPr lang="ru-RU" sz="1600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2"/>
                </a:solidFill>
                <a:cs typeface="Times New Roman" pitchFamily="18" charset="0"/>
              </a:rPr>
              <a:t>Современные представления о структуре речевого дефекта (Р.И. </a:t>
            </a:r>
            <a:r>
              <a:rPr lang="ru-RU" dirty="0" err="1" smtClean="0">
                <a:solidFill>
                  <a:schemeClr val="accent2"/>
                </a:solidFill>
                <a:cs typeface="Times New Roman" pitchFamily="18" charset="0"/>
              </a:rPr>
              <a:t>Лалаева</a:t>
            </a:r>
            <a:r>
              <a:rPr lang="ru-RU" dirty="0" smtClean="0">
                <a:solidFill>
                  <a:schemeClr val="accent2"/>
                </a:solidFill>
                <a:cs typeface="Times New Roman" pitchFamily="18" charset="0"/>
              </a:rPr>
              <a:t>, Е.М. </a:t>
            </a:r>
            <a:r>
              <a:rPr lang="ru-RU" dirty="0" err="1" smtClean="0">
                <a:solidFill>
                  <a:schemeClr val="accent2"/>
                </a:solidFill>
                <a:cs typeface="Times New Roman" pitchFamily="18" charset="0"/>
              </a:rPr>
              <a:t>Мастюкова</a:t>
            </a:r>
            <a:r>
              <a:rPr lang="ru-RU" dirty="0" smtClean="0">
                <a:solidFill>
                  <a:schemeClr val="accent2"/>
                </a:solidFill>
                <a:cs typeface="Times New Roman" pitchFamily="18" charset="0"/>
              </a:rPr>
              <a:t>, Е.Ф. </a:t>
            </a:r>
            <a:r>
              <a:rPr lang="ru-RU" dirty="0" err="1" smtClean="0">
                <a:solidFill>
                  <a:schemeClr val="accent2"/>
                </a:solidFill>
                <a:cs typeface="Times New Roman" pitchFamily="18" charset="0"/>
              </a:rPr>
              <a:t>Соботович</a:t>
            </a:r>
            <a:r>
              <a:rPr lang="ru-RU" dirty="0" smtClean="0">
                <a:solidFill>
                  <a:schemeClr val="accent2"/>
                </a:solidFill>
                <a:cs typeface="Times New Roman" pitchFamily="18" charset="0"/>
              </a:rPr>
              <a:t>, Т.Б. Филичева, Г.В. Чиркина и др.).</a:t>
            </a:r>
            <a:endParaRPr lang="ru-RU" sz="1600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endParaRPr lang="ru-RU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30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9323" y="838224"/>
            <a:ext cx="11743980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6438" y="407963"/>
            <a:ext cx="11446866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/>
                </a:solidFill>
              </a:rPr>
              <a:t>Разделы программы:</a:t>
            </a:r>
          </a:p>
          <a:p>
            <a:r>
              <a:rPr lang="ru-RU" dirty="0" smtClean="0">
                <a:solidFill>
                  <a:schemeClr val="accent2"/>
                </a:solidFill>
                <a:cs typeface="Times New Roman" pitchFamily="18" charset="0"/>
              </a:rPr>
              <a:t>Программа состоит из трех основных разделов: </a:t>
            </a:r>
            <a:r>
              <a:rPr lang="ru-RU" b="1" dirty="0" smtClean="0">
                <a:solidFill>
                  <a:schemeClr val="accent2"/>
                </a:solidFill>
                <a:cs typeface="Times New Roman" pitchFamily="18" charset="0"/>
              </a:rPr>
              <a:t>целевого, содержательного и организационного</a:t>
            </a:r>
            <a:r>
              <a:rPr lang="ru-RU" dirty="0" smtClean="0">
                <a:solidFill>
                  <a:schemeClr val="accent2"/>
                </a:solidFill>
                <a:cs typeface="Times New Roman" pitchFamily="18" charset="0"/>
              </a:rPr>
              <a:t>. В программе отражается обязательная часть и часть, формируемая участниками образовательных отношений. Объем обязательной части Программы составляет 90% от ее общего объема, иные 10% составляют объем части Программы, формируемой участниками образовательных отношений.  </a:t>
            </a:r>
          </a:p>
          <a:p>
            <a:r>
              <a:rPr lang="ru-RU" b="1" dirty="0" smtClean="0">
                <a:solidFill>
                  <a:schemeClr val="tx2"/>
                </a:solidFill>
                <a:cs typeface="Times New Roman" pitchFamily="18" charset="0"/>
              </a:rPr>
              <a:t>Программа:</a:t>
            </a:r>
            <a:r>
              <a:rPr lang="ru-RU" b="1" dirty="0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2"/>
                </a:solidFill>
                <a:cs typeface="Times New Roman" pitchFamily="18" charset="0"/>
              </a:rPr>
              <a:t>включает в себя совокупность образовательных областей, которые обеспечивают развитие детей по основным направлениям; социально-коммуникативному, познавательному, речевому, художественно-эстетическому и физическому.</a:t>
            </a:r>
          </a:p>
          <a:p>
            <a:pPr lvl="0"/>
            <a:r>
              <a:rPr lang="ru-RU" dirty="0" smtClean="0">
                <a:solidFill>
                  <a:schemeClr val="accent2"/>
                </a:solidFill>
                <a:cs typeface="Times New Roman" pitchFamily="18" charset="0"/>
              </a:rPr>
              <a:t>определяет целевые ориентиры, содержание и организацию образовательного процесса для детей дошкольного возраста.</a:t>
            </a:r>
          </a:p>
          <a:p>
            <a:r>
              <a:rPr lang="ru-RU" b="1" dirty="0" smtClean="0">
                <a:solidFill>
                  <a:schemeClr val="tx2"/>
                </a:solidFill>
                <a:cs typeface="Times New Roman" pitchFamily="18" charset="0"/>
              </a:rPr>
              <a:t>Программа направлена на:</a:t>
            </a:r>
          </a:p>
          <a:p>
            <a:pPr lvl="0"/>
            <a:r>
              <a:rPr lang="ru-RU" dirty="0" smtClean="0">
                <a:solidFill>
                  <a:schemeClr val="accent2"/>
                </a:solidFill>
                <a:cs typeface="Times New Roman" pitchFamily="18" charset="0"/>
              </a:rPr>
              <a:t>создание условий развития ребенка, открывающих возможности его  позитивной социализации, личностного развития, развития инициативы и творческих способностей на основе сотрудничества со взрослыми и сверстниками и соответствующим возрасту видам деятельности;</a:t>
            </a:r>
          </a:p>
          <a:p>
            <a:pPr lvl="0"/>
            <a:r>
              <a:rPr lang="ru-RU" dirty="0" smtClean="0">
                <a:solidFill>
                  <a:schemeClr val="accent2"/>
                </a:solidFill>
                <a:cs typeface="Times New Roman" pitchFamily="18" charset="0"/>
              </a:rPr>
              <a:t>на создание развивающей образовательной среды, которая представляет собой систему условий социализации и индивидуализации детей.</a:t>
            </a:r>
          </a:p>
          <a:p>
            <a:r>
              <a:rPr lang="ru-RU" dirty="0" smtClean="0">
                <a:solidFill>
                  <a:schemeClr val="accent2"/>
                </a:solidFill>
                <a:cs typeface="Times New Roman" pitchFamily="18" charset="0"/>
              </a:rPr>
              <a:t>Программа определяет содержание и организацию образовательной деятельности ДОО и обеспечивает развитие детей дошкольного возраста в различных видах общения и деятельности с учетом их возрастных, индивидуальных психологических и физиологических особенностей.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.</a:t>
            </a:r>
            <a:endParaRPr lang="ru-RU" sz="1200" dirty="0"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ea typeface="Candara" panose="020E050203030302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42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2540" y="569439"/>
            <a:ext cx="1144652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b="1" dirty="0" smtClean="0">
                <a:solidFill>
                  <a:schemeClr val="tx2"/>
                </a:solidFill>
              </a:rPr>
              <a:t>Цели и задачи реализации программы.</a:t>
            </a:r>
            <a:endParaRPr lang="ru-RU" sz="1600" dirty="0" smtClean="0">
              <a:solidFill>
                <a:schemeClr val="tx2"/>
              </a:solidFill>
            </a:endParaRP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    Цель реализации адаптированной программы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– проектирование модели коррекционно-развивающей психолого-педагогической работы, максимально обеспечивающей создание условий для развития ребенка с ТНР, его позитивной социализации, личностного развития, развития инициативы и творческих способностей на основе сотрудничества со взрослыми и сверстниками в соответствующих возрасту видах деятельности.</a:t>
            </a:r>
            <a:endParaRPr lang="ru-RU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    </a:t>
            </a:r>
            <a:r>
              <a:rPr lang="ru-RU" b="1" i="1" dirty="0" smtClean="0">
                <a:solidFill>
                  <a:schemeClr val="tx2"/>
                </a:solidFill>
              </a:rPr>
              <a:t>Задачи коррекционно-развивающей психолого-педагогической работы:</a:t>
            </a:r>
            <a:endParaRPr lang="ru-RU" sz="1600" dirty="0" smtClean="0">
              <a:solidFill>
                <a:schemeClr val="tx2"/>
              </a:solidFill>
            </a:endParaRPr>
          </a:p>
          <a:p>
            <a:pPr lvl="0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Помочь специалистам дошкольного образования в психолого-педагогическом изучении детей с речевыми расстройствами;</a:t>
            </a:r>
            <a:endParaRPr lang="ru-RU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Способствовать общему развитию дошкольников с ТНР, коррекции их психофизического развития, подготовке их к обучению в школе;</a:t>
            </a:r>
            <a:endParaRPr lang="ru-RU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Создать благоприятные условия для развития детей в соответствии с их возрастными и индивидуальными особенностями и склонностями;</a:t>
            </a:r>
            <a:endParaRPr lang="ru-RU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Обеспечить развитие способностей и творческого потенциала каждого ребенка как субъекта отношений с самим собой, с другими детьми, взрослыми и миром;</a:t>
            </a:r>
            <a:endParaRPr lang="ru-RU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Способствовать объединению обучения и воспитания в целостный образовательный процесс.</a:t>
            </a:r>
            <a:endParaRPr lang="ru-RU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  Решение конкретных задач коррекционно-развивающей работы, обозначены в каждом разделе программы решаются с учетом комплексного подхода к воспитанию и образованию, тесной взаимосвязи в работе всех специалистов (учителя-логопеда, педагога-психолога, воспитателей, музыкального руководителя, медицинского работника) дошкольной организации, а также при участии родителей в реализации программных требований.</a:t>
            </a:r>
            <a:endParaRPr lang="ru-RU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05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1857" y="717452"/>
            <a:ext cx="10198139" cy="534573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2000" i="1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Направления развития и образования детей(образовательные области)</a:t>
            </a:r>
            <a:endParaRPr lang="ru-RU" sz="2000" i="1" dirty="0">
              <a:solidFill>
                <a:schemeClr val="bg2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572" y="1336431"/>
            <a:ext cx="10719583" cy="5162843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smtClean="0">
                <a:solidFill>
                  <a:schemeClr val="tx2"/>
                </a:solidFill>
              </a:rPr>
              <a:t>Образовательная область «Социально-коммуникативное развитие»</a:t>
            </a:r>
          </a:p>
          <a:p>
            <a:endParaRPr lang="ru-RU" b="1" i="1" dirty="0" smtClean="0">
              <a:solidFill>
                <a:srgbClr val="0070C0"/>
              </a:solidFill>
            </a:endParaRPr>
          </a:p>
          <a:p>
            <a:pPr algn="just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«Социально-коммуникативное развитие» 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саморегуляции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</a:p>
          <a:p>
            <a:pPr algn="just"/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tx2"/>
                </a:solidFill>
              </a:rPr>
              <a:t>Образовательная область «Познавательное развитие»</a:t>
            </a:r>
          </a:p>
          <a:p>
            <a:endParaRPr lang="ru-RU" b="1" i="1" dirty="0" smtClean="0">
              <a:solidFill>
                <a:srgbClr val="0070C0"/>
              </a:solidFill>
            </a:endParaRPr>
          </a:p>
          <a:p>
            <a:pPr algn="just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Познавательное развитие 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социокультурных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82" y="633046"/>
            <a:ext cx="10241280" cy="604911"/>
          </a:xfrm>
        </p:spPr>
        <p:txBody>
          <a:bodyPr/>
          <a:lstStyle/>
          <a:p>
            <a:r>
              <a:rPr lang="ru-RU" sz="2000" i="1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Направления развития и образования детей(образовательные области)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2369" y="1322364"/>
            <a:ext cx="11169748" cy="5247248"/>
          </a:xfrm>
        </p:spPr>
        <p:txBody>
          <a:bodyPr>
            <a:normAutofit fontScale="70000" lnSpcReduction="20000"/>
          </a:bodyPr>
          <a:lstStyle/>
          <a:p>
            <a:pPr fontAlgn="t"/>
            <a:r>
              <a:rPr lang="ru-RU" b="1" i="1" dirty="0" smtClean="0">
                <a:solidFill>
                  <a:srgbClr val="0070C0"/>
                </a:solidFill>
              </a:rPr>
              <a:t>Образовательная область «</a:t>
            </a:r>
            <a:r>
              <a:rPr lang="ru-RU" dirty="0" smtClean="0">
                <a:solidFill>
                  <a:srgbClr val="0070C0"/>
                </a:solidFill>
              </a:rPr>
              <a:t>Речевое развитие»</a:t>
            </a:r>
          </a:p>
          <a:p>
            <a:pPr algn="just" fontAlgn="t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Речевое развитие включает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</a:t>
            </a:r>
          </a:p>
          <a:p>
            <a:pPr fontAlgn="t"/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fontAlgn="t"/>
            <a:r>
              <a:rPr lang="ru-RU" b="1" i="1" dirty="0" smtClean="0">
                <a:solidFill>
                  <a:srgbClr val="0070C0"/>
                </a:solidFill>
              </a:rPr>
              <a:t>Образовательная область « </a:t>
            </a:r>
            <a:r>
              <a:rPr lang="ru-RU" dirty="0" smtClean="0">
                <a:solidFill>
                  <a:srgbClr val="0070C0"/>
                </a:solidFill>
              </a:rPr>
              <a:t>Художественно-эстетическое развитие»</a:t>
            </a:r>
          </a:p>
          <a:p>
            <a:pPr algn="just" fontAlgn="t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Художественно-эстетическое развитие 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</a:t>
            </a:r>
          </a:p>
          <a:p>
            <a:pPr fontAlgn="t"/>
            <a:r>
              <a:rPr lang="ru-RU" b="1" i="1" dirty="0" smtClean="0">
                <a:solidFill>
                  <a:srgbClr val="0070C0"/>
                </a:solidFill>
              </a:rPr>
              <a:t>Образовательная область  «</a:t>
            </a:r>
            <a:r>
              <a:rPr lang="ru-RU" dirty="0" smtClean="0">
                <a:solidFill>
                  <a:srgbClr val="0070C0"/>
                </a:solidFill>
              </a:rPr>
              <a:t>Физическое развитие»</a:t>
            </a:r>
          </a:p>
          <a:p>
            <a:pPr algn="just" fontAlgn="t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Физическое развитие 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саморегуляции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image.freepik.com/free-vector/kids-and-colorful-balloons-in-sky-illustration_1308-182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48246" y="2194560"/>
            <a:ext cx="3915165" cy="4311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640" y="464234"/>
            <a:ext cx="11282289" cy="759655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200" dirty="0" smtClean="0">
                <a:solidFill>
                  <a:schemeClr val="accent2"/>
                </a:solidFill>
              </a:rPr>
              <a:t>Виды детской деятельности  детей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1015" y="1181686"/>
            <a:ext cx="11732455" cy="3868615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Игровая- 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включает дидактические, сюжетно-ролевые, развивающие, подвижные игры, игры-путешествия, игровые проблемные ситуации, игры-инсценировки, игры-этюды, игры-театрализации и другие виды игры.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Коммуникативная - 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включае</a:t>
            </a: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ситуации-общении, освоение всех компонентов устной речи в  совместной деятельности со взрослыми, освоение культуры общения и этикета в специально-организованных ситуациях, воспитание толерантности, подготовке к обучению грамоте – в старшем дошкольном возрасте.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Познавательно-исследовательская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включает создание проектов, познание  объектов окружающего мира и экспериментирования с ними, сенсорное и математическое развитие детей в обследовательской, игровой, экспериментальной деятельности), 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Восприятие художественной литературы и фольклора 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включает чтение, рассказывание сказок, прослушивание аудиозаписей.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конструирование и изобразительная деятельность 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включает конструирование с использованием различных видов конструкторов, бумаги, природного и иного материала, рисование, лепка, аппликация,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музыкальная 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включает восприятие и понимание смысла музыкальных произведений, пение, музыкально-ритмические движения, игры на детских музыкальных инструментах);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двигательная 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включает овладение основными  видами движений, различные формы активности ребенка.</a:t>
            </a:r>
            <a:endParaRPr lang="ru-RU" sz="1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9151" y="478300"/>
            <a:ext cx="1167618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</a:rPr>
              <a:t>Характеристика взаимодействия педагогического коллектива с семьями воспитанников</a:t>
            </a:r>
          </a:p>
          <a:p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Семья и дошкольные учреждения – два важных института социализации ребенка.  Только взаимодействие  этих социальных институтов могут обеспечить успешную социализацию ребенка, коррекцию проблемного поля  и его всестороннее  развитие.</a:t>
            </a:r>
          </a:p>
          <a:p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Мы рассматриваем педагогическое взаимодействие в системе детский сад – семья как особую форму взаимосвязи между участниками образовательного процесса, предусматривающая   взаимообогащение интеллектуальной, эмоциональной,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деятельностной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сферы всех субъектов образовательного процесса.</a:t>
            </a:r>
          </a:p>
          <a:p>
            <a:endParaRPr lang="ru-RU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tx2"/>
                </a:solidFill>
              </a:rPr>
              <a:t>Цель взаимодействия детского сада и семьи</a:t>
            </a:r>
            <a:r>
              <a:rPr lang="ru-RU" sz="1600" dirty="0" smtClean="0">
                <a:solidFill>
                  <a:schemeClr val="tx2"/>
                </a:solidFill>
              </a:rPr>
              <a:t>: 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повышение педагогической  компетентности  педагогов и родителей,  на основе этого  построение эффективного  взаимодействия  с  семьями  воспитанников  в  целях  полноценного развития каждого ребенка</a:t>
            </a:r>
          </a:p>
        </p:txBody>
      </p:sp>
      <p:pic>
        <p:nvPicPr>
          <p:cNvPr id="3" name="Рисунок 2" descr="D:\старший воспитатель\технологии\children-and-many-colorful-balloons-vecto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4555" y="3791243"/>
            <a:ext cx="5500466" cy="288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6951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2200</TotalTime>
  <Words>1611</Words>
  <Application>Microsoft Office PowerPoint</Application>
  <PresentationFormat>Произвольный</PresentationFormat>
  <Paragraphs>137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Направления развития и образования детей(образовательные области)</vt:lpstr>
      <vt:lpstr>Направления развития и образования детей(образовательные области)</vt:lpstr>
      <vt:lpstr>  Виды детской деятельности  детей: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</dc:title>
  <dc:creator>МБДОУ №15</dc:creator>
  <cp:lastModifiedBy>Пользователь Windows</cp:lastModifiedBy>
  <cp:revision>76</cp:revision>
  <dcterms:created xsi:type="dcterms:W3CDTF">2016-07-14T13:25:58Z</dcterms:created>
  <dcterms:modified xsi:type="dcterms:W3CDTF">2021-01-24T10:29:50Z</dcterms:modified>
</cp:coreProperties>
</file>